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7" r:id="rId2"/>
    <p:sldId id="256" r:id="rId3"/>
    <p:sldId id="270" r:id="rId4"/>
    <p:sldId id="268" r:id="rId5"/>
    <p:sldId id="271" r:id="rId6"/>
    <p:sldId id="269" r:id="rId7"/>
    <p:sldId id="272" r:id="rId8"/>
    <p:sldId id="273" r:id="rId9"/>
    <p:sldId id="274" r:id="rId10"/>
    <p:sldId id="275" r:id="rId11"/>
    <p:sldId id="263" r:id="rId12"/>
    <p:sldId id="276" r:id="rId13"/>
    <p:sldId id="277" r:id="rId14"/>
    <p:sldId id="278" r:id="rId15"/>
    <p:sldId id="279" r:id="rId16"/>
    <p:sldId id="296" r:id="rId17"/>
    <p:sldId id="280" r:id="rId18"/>
    <p:sldId id="281" r:id="rId19"/>
    <p:sldId id="282" r:id="rId20"/>
    <p:sldId id="291" r:id="rId21"/>
    <p:sldId id="293" r:id="rId22"/>
    <p:sldId id="283" r:id="rId23"/>
    <p:sldId id="292" r:id="rId24"/>
    <p:sldId id="285" r:id="rId25"/>
    <p:sldId id="295" r:id="rId26"/>
    <p:sldId id="294" r:id="rId27"/>
    <p:sldId id="265" r:id="rId28"/>
    <p:sldId id="297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FF66CC"/>
    <a:srgbClr val="00FFCC"/>
    <a:srgbClr val="66CCFF"/>
    <a:srgbClr val="FF6600"/>
    <a:srgbClr val="0066CC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>
      <p:cViewPr varScale="1">
        <p:scale>
          <a:sx n="87" d="100"/>
          <a:sy n="87" d="100"/>
        </p:scale>
        <p:origin x="17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243AC-2527-42EF-A964-5A0CFBAF0F4D}" type="datetimeFigureOut">
              <a:rPr lang="es-CL" smtClean="0"/>
              <a:pPr/>
              <a:t>27-04-2020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047DC-F26A-4E47-82E0-A5553C920F9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177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047DC-F26A-4E47-82E0-A5553C920F9A}" type="slidenum">
              <a:rPr lang="es-CL" smtClean="0"/>
              <a:pPr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260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047DC-F26A-4E47-82E0-A5553C920F9A}" type="slidenum">
              <a:rPr lang="es-CL" smtClean="0"/>
              <a:pPr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5766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79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9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855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38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20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27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4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62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59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90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16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C9D50-67AC-48F3-9EFB-0787B305F0F2}" type="datetimeFigureOut">
              <a:rPr lang="es-MX" smtClean="0"/>
              <a:pPr/>
              <a:t>27/04/2020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4121-EF83-4374-887A-5E586BC8463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73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https://cdnblog-199133.c.cdn77.org/blog/wp-content/uploads/unidades-decenas-y-centenas-1.png" TargetMode="Externa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acarrasco@elar.cl" TargetMode="External"/><Relationship Id="rId2" Type="http://schemas.openxmlformats.org/officeDocument/2006/relationships/hyperlink" Target="mailto:valeria.ramirez@elar.c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alina.vicencio@elar.c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acarrasco@elar.cl" TargetMode="External"/><Relationship Id="rId2" Type="http://schemas.openxmlformats.org/officeDocument/2006/relationships/hyperlink" Target="mailto:valeria.ramirez@elar.c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alina.vicencio@elar.cl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acarrasco@elar.cl" TargetMode="External"/><Relationship Id="rId2" Type="http://schemas.openxmlformats.org/officeDocument/2006/relationships/hyperlink" Target="mailto:valeria.ramirez@elar.c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alina.vicencio@elar.cl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iceo Particular Avenida Recole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28826" cy="1935699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1714480" y="5714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8000" b="1" dirty="0">
                <a:solidFill>
                  <a:srgbClr val="0066CC"/>
                </a:solidFill>
                <a:latin typeface="+mj-lt"/>
                <a:ea typeface="+mj-ea"/>
                <a:cs typeface="+mj-cs"/>
              </a:rPr>
              <a:t>“</a:t>
            </a:r>
            <a:r>
              <a:rPr kumimoji="0" lang="es-MX" sz="8000" b="1" strike="noStrike" kern="120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MATEMÁTICA</a:t>
            </a:r>
            <a:r>
              <a:rPr kumimoji="0" lang="es-MX" sz="8000" b="1" strike="noStrike" kern="1200" cap="none" spc="0" normalizeH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2° BÁSICOS</a:t>
            </a:r>
            <a:r>
              <a:rPr lang="es-MX" sz="8000" b="1" dirty="0">
                <a:solidFill>
                  <a:srgbClr val="0066CC"/>
                </a:solidFill>
                <a:latin typeface="+mj-lt"/>
                <a:ea typeface="+mj-ea"/>
                <a:cs typeface="+mj-cs"/>
              </a:rPr>
              <a:t>”</a:t>
            </a:r>
            <a:endParaRPr kumimoji="0" lang="es-MX" sz="8000" b="1" i="0" strike="noStrike" kern="120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6" name="Picture 4" descr="Ninos Estudiando | Vectores, Fotos de Stock y PSD Grat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14620"/>
            <a:ext cx="7643866" cy="299674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0" y="614364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>
                <a:solidFill>
                  <a:srgbClr val="FF66CC"/>
                </a:solidFill>
              </a:rPr>
              <a:t>PROFESORAS:  VALERIA RAMÍREZ – GABRIELA CARRASCO- CATALINA VICENCIO</a:t>
            </a:r>
            <a:r>
              <a:rPr lang="es-CL" dirty="0">
                <a:solidFill>
                  <a:srgbClr val="FF66CC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596" y="192880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F) 85 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28596" y="300037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G) 41=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28596" y="4214818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H) 68 =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550070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I)27 =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28596" y="714356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E)10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>
            <a:noAutofit/>
          </a:bodyPr>
          <a:lstStyle/>
          <a:p>
            <a:r>
              <a:rPr lang="es-MX" sz="5400" b="1" dirty="0">
                <a:solidFill>
                  <a:srgbClr val="00B050"/>
                </a:solidFill>
              </a:rPr>
              <a:t>¡EXCELENTE TRABAJO! Te felicito por haber llegado tan lejos.</a:t>
            </a:r>
            <a:br>
              <a:rPr lang="es-MX" sz="5400" b="1" dirty="0">
                <a:solidFill>
                  <a:srgbClr val="00B050"/>
                </a:solidFill>
              </a:rPr>
            </a:br>
            <a:r>
              <a:rPr lang="es-MX" sz="5400" b="1" dirty="0">
                <a:solidFill>
                  <a:srgbClr val="00B050"/>
                </a:solidFill>
              </a:rPr>
              <a:t>¡¡Aplausos para ti!! </a:t>
            </a:r>
          </a:p>
        </p:txBody>
      </p:sp>
      <p:pic>
        <p:nvPicPr>
          <p:cNvPr id="4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2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4" y="3500438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12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00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u="sng" dirty="0">
                <a:solidFill>
                  <a:srgbClr val="FF0000"/>
                </a:solidFill>
              </a:rPr>
              <a:t>REPRESENTACIÓN DE NÚMEROS A TRAVÉS DE BLOQUES MULTIBASE</a:t>
            </a:r>
          </a:p>
        </p:txBody>
      </p:sp>
      <p:sp>
        <p:nvSpPr>
          <p:cNvPr id="4" name="3 Rectángulo"/>
          <p:cNvSpPr/>
          <p:nvPr/>
        </p:nvSpPr>
        <p:spPr>
          <a:xfrm rot="16200000">
            <a:off x="-392941" y="3250405"/>
            <a:ext cx="2214578" cy="8572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/>
              <a:t>RECORDEMOS</a:t>
            </a:r>
          </a:p>
        </p:txBody>
      </p:sp>
      <p:pic>
        <p:nvPicPr>
          <p:cNvPr id="33794" name="Picture 2" descr="unidades-decenas-y-centenas-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786058"/>
            <a:ext cx="379396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 descr="unidades, decenas y centenas 1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685087" y="2928934"/>
            <a:ext cx="4458913" cy="152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2011354"/>
          </a:xfrm>
        </p:spPr>
        <p:txBody>
          <a:bodyPr>
            <a:normAutofit fontScale="90000"/>
          </a:bodyPr>
          <a:lstStyle/>
          <a:p>
            <a:r>
              <a:rPr lang="es-CL" b="1" u="sng" dirty="0"/>
              <a:t>Recuerda:  </a:t>
            </a:r>
            <a:r>
              <a:rPr lang="es-CL" b="1" dirty="0">
                <a:solidFill>
                  <a:srgbClr val="002060"/>
                </a:solidFill>
              </a:rPr>
              <a:t>d= decenas  </a:t>
            </a:r>
            <a:r>
              <a:rPr lang="es-CL" b="1" dirty="0">
                <a:solidFill>
                  <a:srgbClr val="FF0000"/>
                </a:solidFill>
              </a:rPr>
              <a:t>u = unidades</a:t>
            </a:r>
            <a:br>
              <a:rPr lang="es-CL" b="1" dirty="0">
                <a:solidFill>
                  <a:srgbClr val="FF0000"/>
                </a:solidFill>
              </a:rPr>
            </a:br>
            <a:r>
              <a:rPr lang="es-CL" b="1" dirty="0"/>
              <a:t/>
            </a:r>
            <a:br>
              <a:rPr lang="es-CL" b="1" dirty="0"/>
            </a:br>
            <a:r>
              <a:rPr lang="es-CL" b="1" dirty="0"/>
              <a:t>¿Cómo se representa el número 25 y 43?  </a:t>
            </a:r>
          </a:p>
        </p:txBody>
      </p:sp>
      <p:pic>
        <p:nvPicPr>
          <p:cNvPr id="34822" name="Picture 6" descr="Unidades, decenas y centenas - Matemáticas de prima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643" y="2643182"/>
            <a:ext cx="8812357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L" b="1" u="sng" dirty="0">
                <a:solidFill>
                  <a:srgbClr val="FF66CC"/>
                </a:solidFill>
              </a:rPr>
              <a:t/>
            </a:r>
            <a:br>
              <a:rPr lang="es-CL" b="1" u="sng" dirty="0">
                <a:solidFill>
                  <a:srgbClr val="FF66CC"/>
                </a:solidFill>
              </a:rPr>
            </a:br>
            <a:r>
              <a:rPr lang="es-CL" b="1" u="sng" dirty="0">
                <a:solidFill>
                  <a:srgbClr val="FF66CC"/>
                </a:solidFill>
              </a:rPr>
              <a:t>¡AHORA TÚ!</a:t>
            </a:r>
            <a:br>
              <a:rPr lang="es-CL" b="1" u="sng" dirty="0">
                <a:solidFill>
                  <a:srgbClr val="FF66CC"/>
                </a:solidFill>
              </a:rPr>
            </a:br>
            <a:r>
              <a:rPr lang="es-CL" sz="3600" dirty="0"/>
              <a:t>Representa los siguientes números a través de bloques multibase en tu cuaderno!!!!</a:t>
            </a:r>
            <a:r>
              <a:rPr lang="es-CL" b="1" dirty="0">
                <a:solidFill>
                  <a:srgbClr val="FF66CC"/>
                </a:solidFill>
              </a:rPr>
              <a:t/>
            </a:r>
            <a:br>
              <a:rPr lang="es-CL" b="1" dirty="0">
                <a:solidFill>
                  <a:srgbClr val="FF66CC"/>
                </a:solidFill>
              </a:rPr>
            </a:br>
            <a:endParaRPr lang="es-CL" b="1" dirty="0">
              <a:solidFill>
                <a:srgbClr val="FF66CC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1785926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A)</a:t>
            </a:r>
            <a:r>
              <a:rPr lang="es-CL" sz="3600" b="1" dirty="0">
                <a:solidFill>
                  <a:srgbClr val="002060"/>
                </a:solidFill>
              </a:rPr>
              <a:t>1</a:t>
            </a:r>
            <a:r>
              <a:rPr lang="es-CL" sz="3600" b="1" dirty="0">
                <a:solidFill>
                  <a:srgbClr val="FF0000"/>
                </a:solidFill>
              </a:rPr>
              <a:t>5</a:t>
            </a:r>
            <a:r>
              <a:rPr lang="es-CL" sz="3600" b="1" dirty="0"/>
              <a:t> 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2928934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B)</a:t>
            </a:r>
            <a:r>
              <a:rPr lang="es-CL" sz="3600" b="1" dirty="0">
                <a:solidFill>
                  <a:srgbClr val="002060"/>
                </a:solidFill>
              </a:rPr>
              <a:t>3</a:t>
            </a:r>
            <a:r>
              <a:rPr lang="es-CL" sz="3600" b="1" dirty="0">
                <a:solidFill>
                  <a:srgbClr val="FF0000"/>
                </a:solidFill>
              </a:rPr>
              <a:t>6</a:t>
            </a:r>
            <a:r>
              <a:rPr lang="es-CL" sz="3600" b="1" dirty="0"/>
              <a:t> =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85720" y="4214818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C)</a:t>
            </a:r>
            <a:r>
              <a:rPr lang="es-CL" sz="3600" b="1" dirty="0">
                <a:solidFill>
                  <a:srgbClr val="002060"/>
                </a:solidFill>
              </a:rPr>
              <a:t>6</a:t>
            </a:r>
            <a:r>
              <a:rPr lang="es-CL" sz="3600" b="1" dirty="0">
                <a:solidFill>
                  <a:srgbClr val="FF0000"/>
                </a:solidFill>
              </a:rPr>
              <a:t>9</a:t>
            </a:r>
            <a:r>
              <a:rPr lang="es-CL" sz="3600" b="1" dirty="0"/>
              <a:t> =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85720" y="5429264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D)</a:t>
            </a:r>
            <a:r>
              <a:rPr lang="es-CL" sz="3600" b="1" dirty="0">
                <a:solidFill>
                  <a:srgbClr val="002060"/>
                </a:solidFill>
              </a:rPr>
              <a:t>4</a:t>
            </a:r>
            <a:r>
              <a:rPr lang="es-CL" sz="3600" b="1" dirty="0">
                <a:solidFill>
                  <a:srgbClr val="FF0000"/>
                </a:solidFill>
              </a:rPr>
              <a:t>2</a:t>
            </a:r>
            <a:r>
              <a:rPr lang="es-CL" sz="3600" b="1" dirty="0"/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1785926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F)</a:t>
            </a:r>
            <a:r>
              <a:rPr lang="es-CL" sz="3600" b="1" dirty="0">
                <a:solidFill>
                  <a:srgbClr val="002060"/>
                </a:solidFill>
              </a:rPr>
              <a:t>2</a:t>
            </a:r>
            <a:r>
              <a:rPr lang="es-CL" sz="3600" b="1" dirty="0">
                <a:solidFill>
                  <a:srgbClr val="FF0000"/>
                </a:solidFill>
              </a:rPr>
              <a:t>0</a:t>
            </a:r>
            <a:r>
              <a:rPr lang="es-CL" sz="3600" b="1" dirty="0"/>
              <a:t> 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300037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G)</a:t>
            </a:r>
            <a:r>
              <a:rPr lang="es-CL" sz="3600" b="1" dirty="0">
                <a:solidFill>
                  <a:srgbClr val="002060"/>
                </a:solidFill>
              </a:rPr>
              <a:t>7</a:t>
            </a:r>
            <a:r>
              <a:rPr lang="es-CL" sz="3600" b="1" dirty="0">
                <a:solidFill>
                  <a:srgbClr val="FF0000"/>
                </a:solidFill>
              </a:rPr>
              <a:t>3</a:t>
            </a:r>
            <a:r>
              <a:rPr lang="es-CL" sz="3600" b="1" dirty="0"/>
              <a:t> =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85720" y="4214818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H)</a:t>
            </a:r>
            <a:r>
              <a:rPr lang="es-CL" sz="3600" b="1" dirty="0">
                <a:solidFill>
                  <a:srgbClr val="002060"/>
                </a:solidFill>
              </a:rPr>
              <a:t>9</a:t>
            </a:r>
            <a:r>
              <a:rPr lang="es-CL" sz="3600" b="1" dirty="0">
                <a:solidFill>
                  <a:srgbClr val="FF0000"/>
                </a:solidFill>
              </a:rPr>
              <a:t>9</a:t>
            </a:r>
            <a:r>
              <a:rPr lang="es-CL" sz="3600" b="1" dirty="0"/>
              <a:t> =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85720" y="5429264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I)</a:t>
            </a:r>
            <a:r>
              <a:rPr lang="es-CL" sz="3600" b="1" dirty="0">
                <a:solidFill>
                  <a:srgbClr val="002060"/>
                </a:solidFill>
              </a:rPr>
              <a:t>8</a:t>
            </a:r>
            <a:r>
              <a:rPr lang="es-CL" sz="3600" b="1" dirty="0">
                <a:solidFill>
                  <a:srgbClr val="FF0000"/>
                </a:solidFill>
              </a:rPr>
              <a:t>5</a:t>
            </a:r>
            <a:r>
              <a:rPr lang="es-CL" sz="3600" b="1" dirty="0"/>
              <a:t> =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5720" y="50004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E)</a:t>
            </a:r>
            <a:r>
              <a:rPr lang="es-CL" sz="3600" b="1" dirty="0">
                <a:solidFill>
                  <a:srgbClr val="002060"/>
                </a:solidFill>
              </a:rPr>
              <a:t>5</a:t>
            </a:r>
            <a:r>
              <a:rPr lang="es-CL" sz="3600" b="1" dirty="0">
                <a:solidFill>
                  <a:srgbClr val="FF0000"/>
                </a:solidFill>
              </a:rPr>
              <a:t>7</a:t>
            </a:r>
            <a:r>
              <a:rPr lang="es-CL" sz="3600" b="1" dirty="0"/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>
            <a:noAutofit/>
          </a:bodyPr>
          <a:lstStyle/>
          <a:p>
            <a:r>
              <a:rPr lang="es-MX" sz="5400" b="1" dirty="0">
                <a:solidFill>
                  <a:srgbClr val="9900FF"/>
                </a:solidFill>
              </a:rPr>
              <a:t>¡EXCELENTE TRABAJO! Te felicito por haber llegado tan lejos.</a:t>
            </a:r>
            <a:br>
              <a:rPr lang="es-MX" sz="5400" b="1" dirty="0">
                <a:solidFill>
                  <a:srgbClr val="9900FF"/>
                </a:solidFill>
              </a:rPr>
            </a:br>
            <a:r>
              <a:rPr lang="es-MX" sz="5400" b="1" dirty="0">
                <a:solidFill>
                  <a:srgbClr val="9900FF"/>
                </a:solidFill>
              </a:rPr>
              <a:t>¡¡Aplausos para ti!! </a:t>
            </a:r>
          </a:p>
        </p:txBody>
      </p:sp>
      <p:pic>
        <p:nvPicPr>
          <p:cNvPr id="4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2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4" y="3500438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12" y="342900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00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714357"/>
            <a:ext cx="8501122" cy="42862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CL" sz="9600" b="1" dirty="0">
                <a:solidFill>
                  <a:srgbClr val="92D050"/>
                </a:solidFill>
              </a:rPr>
              <a:t>¡¡ HORA DE </a:t>
            </a:r>
            <a:r>
              <a:rPr lang="es-CL" sz="9600" b="1" dirty="0">
                <a:solidFill>
                  <a:srgbClr val="00B0F0"/>
                </a:solidFill>
              </a:rPr>
              <a:t>CONTAR </a:t>
            </a:r>
            <a:r>
              <a:rPr lang="es-CL" sz="9600" b="1" dirty="0">
                <a:solidFill>
                  <a:srgbClr val="FF66CC"/>
                </a:solidFill>
              </a:rPr>
              <a:t>JUNTOS!!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66CC"/>
                </a:solidFill>
              </a:rPr>
              <a:t>¡</a:t>
            </a:r>
            <a:r>
              <a:rPr lang="es-CL" b="1" dirty="0">
                <a:solidFill>
                  <a:srgbClr val="FF66CC"/>
                </a:solidFill>
              </a:rPr>
              <a:t>Contemos juntos! Patrón 2 en 2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2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6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8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14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428596" y="4572008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16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500570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10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322463" y="317896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64357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es-CL" sz="4800" b="1" u="sng" dirty="0">
                <a:solidFill>
                  <a:srgbClr val="FF66CC"/>
                </a:solidFill>
              </a:rPr>
              <a:t>¡</a:t>
            </a:r>
            <a:r>
              <a:rPr lang="es-CL" b="1" u="sng" dirty="0">
                <a:solidFill>
                  <a:srgbClr val="FF66CC"/>
                </a:solidFill>
              </a:rPr>
              <a:t>Contemos juntos! Patrón 2 en 2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40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44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28572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429132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48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287566" y="319038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800000">
            <a:off x="4011244" y="553338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786454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90669" y="-359714"/>
            <a:ext cx="7772400" cy="1470025"/>
          </a:xfrm>
        </p:spPr>
        <p:txBody>
          <a:bodyPr>
            <a:noAutofit/>
          </a:bodyPr>
          <a:lstStyle/>
          <a:p>
            <a:r>
              <a:rPr lang="es-MX" sz="8000" b="1" dirty="0">
                <a:solidFill>
                  <a:srgbClr val="00B050"/>
                </a:solidFill>
              </a:rPr>
              <a:t>¡¡BIENVENIDOS!!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0" y="85723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C000"/>
                </a:solidFill>
              </a:rPr>
              <a:t>¡¡¡HOLA NIÑOS Y NIÑAS!!!</a:t>
            </a:r>
          </a:p>
          <a:p>
            <a:r>
              <a:rPr lang="es-MX" b="1" dirty="0">
                <a:solidFill>
                  <a:srgbClr val="FFC000"/>
                </a:solidFill>
              </a:rPr>
              <a:t>SOMOS……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164305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PROFE VALE, PROFE GABI Y PROFE CATA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0" y="2357430"/>
            <a:ext cx="2325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accent4">
                    <a:lumMod val="75000"/>
                  </a:schemeClr>
                </a:solidFill>
              </a:rPr>
              <a:t>ESPERAMOS QUE ESTÉN MUY BIEN EN SUS CASAS.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0" y="3429000"/>
            <a:ext cx="23243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solidFill>
                  <a:srgbClr val="0070C0"/>
                </a:solidFill>
              </a:rPr>
              <a:t>QUERÍAMOS CONTARLES QUE LOS ECHAMOS MUCHO DE MENOS….</a:t>
            </a:r>
          </a:p>
          <a:p>
            <a:pPr algn="just"/>
            <a:endParaRPr lang="es-MX" b="1" dirty="0">
              <a:solidFill>
                <a:srgbClr val="0070C0"/>
              </a:solidFill>
            </a:endParaRPr>
          </a:p>
          <a:p>
            <a:pPr algn="just"/>
            <a:r>
              <a:rPr lang="es-MX" b="1" dirty="0">
                <a:solidFill>
                  <a:srgbClr val="FF66CC"/>
                </a:solidFill>
              </a:rPr>
              <a:t>¿CÓMO HAN ESTADO?</a:t>
            </a:r>
          </a:p>
          <a:p>
            <a:pPr algn="just"/>
            <a:endParaRPr lang="es-MX" dirty="0">
              <a:solidFill>
                <a:srgbClr val="0070C0"/>
              </a:solidFill>
            </a:endParaRPr>
          </a:p>
          <a:p>
            <a:pPr algn="just"/>
            <a:r>
              <a:rPr lang="es-MX" b="1" dirty="0">
                <a:solidFill>
                  <a:srgbClr val="FF6600"/>
                </a:solidFill>
              </a:rPr>
              <a:t>COMENCEMOS A ESTUDIAR ??</a:t>
            </a:r>
          </a:p>
        </p:txBody>
      </p:sp>
      <p:pic>
        <p:nvPicPr>
          <p:cNvPr id="10" name="9 Imagen" descr="87840155-253c-46c7-9f7b-9224da38e38a.jpg"/>
          <p:cNvPicPr>
            <a:picLocks noChangeAspect="1"/>
          </p:cNvPicPr>
          <p:nvPr/>
        </p:nvPicPr>
        <p:blipFill>
          <a:blip r:embed="rId2"/>
          <a:srcRect l="6395" t="15625" r="16139" b="12500"/>
          <a:stretch>
            <a:fillRect/>
          </a:stretch>
        </p:blipFill>
        <p:spPr>
          <a:xfrm>
            <a:off x="7143768" y="785794"/>
            <a:ext cx="2000232" cy="49292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10 Imagen" descr="59b219e0-5604-4a21-8f47-4484ddee9b11.jpg"/>
          <p:cNvPicPr>
            <a:picLocks noChangeAspect="1"/>
          </p:cNvPicPr>
          <p:nvPr/>
        </p:nvPicPr>
        <p:blipFill>
          <a:blip r:embed="rId3"/>
          <a:srcRect b="16666"/>
          <a:stretch>
            <a:fillRect/>
          </a:stretch>
        </p:blipFill>
        <p:spPr>
          <a:xfrm>
            <a:off x="5143504" y="785794"/>
            <a:ext cx="1928826" cy="49292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11 Rectángulo"/>
          <p:cNvSpPr/>
          <p:nvPr/>
        </p:nvSpPr>
        <p:spPr>
          <a:xfrm>
            <a:off x="5072066" y="5214950"/>
            <a:ext cx="214314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TÍA GABY (2°B)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215206" y="5214950"/>
            <a:ext cx="1928794" cy="5715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TÍA CATA (2°C)</a:t>
            </a:r>
          </a:p>
        </p:txBody>
      </p:sp>
      <p:sp>
        <p:nvSpPr>
          <p:cNvPr id="26626" name="AutoShape 2" descr="blob:https://web.whatsapp.com/8fec6777-ec6a-47d6-bc9c-3483e1fc1f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6628" name="AutoShape 4" descr="blob:https://web.whatsapp.com/3b3ac1ef-4f9e-4f2d-a681-27b7447513e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5" name="14 Imagen" descr="8fec6777-ec6a-47d6-bc9c-3483e1fc1f92.jpg"/>
          <p:cNvPicPr>
            <a:picLocks noChangeAspect="1"/>
          </p:cNvPicPr>
          <p:nvPr/>
        </p:nvPicPr>
        <p:blipFill>
          <a:blip r:embed="rId4">
            <a:lum bright="-20000" contrast="20000"/>
          </a:blip>
          <a:srcRect t="38542" r="8874"/>
          <a:stretch>
            <a:fillRect/>
          </a:stretch>
        </p:blipFill>
        <p:spPr>
          <a:xfrm>
            <a:off x="3143240" y="785794"/>
            <a:ext cx="1928826" cy="49292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15 Rectángulo"/>
          <p:cNvSpPr/>
          <p:nvPr/>
        </p:nvSpPr>
        <p:spPr>
          <a:xfrm>
            <a:off x="3071802" y="5214950"/>
            <a:ext cx="2071702" cy="5715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TÍA VALE (2°A)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BE6632FF-8DEC-40B6-B964-D21340D8FE1A}"/>
              </a:ext>
            </a:extLst>
          </p:cNvPr>
          <p:cNvSpPr txBox="1"/>
          <p:nvPr/>
        </p:nvSpPr>
        <p:spPr>
          <a:xfrm>
            <a:off x="3466768" y="6074570"/>
            <a:ext cx="5677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>
                <a:solidFill>
                  <a:srgbClr val="7030A0"/>
                </a:solidFill>
              </a:rPr>
              <a:t>VAMOS A COMENZAR!!!!!!!</a:t>
            </a:r>
          </a:p>
        </p:txBody>
      </p:sp>
    </p:spTree>
    <p:extLst>
      <p:ext uri="{BB962C8B-B14F-4D97-AF65-F5344CB8AC3E}">
        <p14:creationId xmlns:p14="http://schemas.microsoft.com/office/powerpoint/2010/main" val="118360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2" grpId="0" animBg="1"/>
      <p:bldP spid="13" grpId="0" animBg="1"/>
      <p:bldP spid="16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¡AHORA TÚ! CONTEO DE 2 EN 2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Crea un conteo de 2 en 2 </a:t>
            </a:r>
            <a:r>
              <a:rPr lang="es-CL" dirty="0">
                <a:solidFill>
                  <a:srgbClr val="FF0000"/>
                </a:solidFill>
              </a:rPr>
              <a:t>que no sea el mismo del ejemplo anterior, </a:t>
            </a:r>
            <a:r>
              <a:rPr lang="es-CL" dirty="0"/>
              <a:t>escríbelo en tu cuaderno.</a:t>
            </a:r>
          </a:p>
          <a:p>
            <a:r>
              <a:rPr lang="es-CL" dirty="0"/>
              <a:t>Luego graba un video contando de 2 en 2</a:t>
            </a:r>
            <a:r>
              <a:rPr lang="es-CL" dirty="0">
                <a:solidFill>
                  <a:srgbClr val="FF0000"/>
                </a:solidFill>
              </a:rPr>
              <a:t>( sin leerlo) </a:t>
            </a:r>
            <a:r>
              <a:rPr lang="es-CL" dirty="0"/>
              <a:t>, posteriormente envíalo a tu profesora jefe.</a:t>
            </a:r>
          </a:p>
          <a:p>
            <a:pPr>
              <a:buNone/>
            </a:pPr>
            <a:endParaRPr lang="es-CL" dirty="0"/>
          </a:p>
          <a:p>
            <a:r>
              <a:rPr lang="es-CL" b="1" dirty="0">
                <a:solidFill>
                  <a:srgbClr val="00B0F0"/>
                </a:solidFill>
              </a:rPr>
              <a:t>Profesora Valeria (2°A) </a:t>
            </a:r>
            <a:r>
              <a:rPr lang="es-CL" dirty="0">
                <a:hlinkClick r:id="rId2"/>
              </a:rPr>
              <a:t>valeria.ramirez@elar.cl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FF66CC"/>
                </a:solidFill>
              </a:rPr>
              <a:t>Profesora Gabriela (2°B)</a:t>
            </a:r>
            <a:r>
              <a:rPr lang="es-CL" dirty="0">
                <a:solidFill>
                  <a:srgbClr val="FF66CC"/>
                </a:solidFill>
              </a:rPr>
              <a:t> </a:t>
            </a:r>
            <a:r>
              <a:rPr lang="es-CL" dirty="0">
                <a:hlinkClick r:id="rId3"/>
              </a:rPr>
              <a:t>gabrielacarrasco@elar.cl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9933FF"/>
                </a:solidFill>
              </a:rPr>
              <a:t>Profesora Catalina (2°C) </a:t>
            </a:r>
            <a:r>
              <a:rPr lang="es-CL" dirty="0">
                <a:hlinkClick r:id="rId4"/>
              </a:rPr>
              <a:t>catalina.vicencio@elar.cl</a:t>
            </a:r>
            <a:r>
              <a:rPr lang="es-CL" dirty="0"/>
              <a:t> </a:t>
            </a:r>
          </a:p>
          <a:p>
            <a:pPr>
              <a:buNone/>
            </a:pPr>
            <a:endParaRPr lang="es-CL" dirty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66CC"/>
                </a:solidFill>
              </a:rPr>
              <a:t>¡</a:t>
            </a:r>
            <a:r>
              <a:rPr lang="es-CL" b="1" dirty="0">
                <a:solidFill>
                  <a:srgbClr val="FF66CC"/>
                </a:solidFill>
              </a:rPr>
              <a:t>Contemos juntos! Patrón 5 en 5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5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10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15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20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30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35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428596" y="4572008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40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500570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25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322463" y="317896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7715272" y="592933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00694" y="592933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85789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66CC"/>
                </a:solidFill>
              </a:rPr>
              <a:t>¡</a:t>
            </a:r>
            <a:r>
              <a:rPr lang="es-CL" b="1" dirty="0">
                <a:solidFill>
                  <a:srgbClr val="FF66CC"/>
                </a:solidFill>
              </a:rPr>
              <a:t>Contemos juntos! Patrón 5 en 5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70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86050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80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28572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429132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90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287566" y="319038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786454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¡AHORA TÚ! CONTEO DE 5 EN 5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Crea un conteo de 5 en 5</a:t>
            </a:r>
            <a:r>
              <a:rPr lang="es-CL" dirty="0">
                <a:solidFill>
                  <a:srgbClr val="FF0000"/>
                </a:solidFill>
              </a:rPr>
              <a:t> que no sea el mismo del ejemplo anterior,</a:t>
            </a:r>
            <a:r>
              <a:rPr lang="es-CL" dirty="0"/>
              <a:t> escríbelo en tu cuaderno.</a:t>
            </a:r>
          </a:p>
          <a:p>
            <a:r>
              <a:rPr lang="es-CL" dirty="0"/>
              <a:t>Luego graba un video contando de 5 en 5</a:t>
            </a:r>
            <a:r>
              <a:rPr lang="es-CL" dirty="0">
                <a:solidFill>
                  <a:srgbClr val="FF0000"/>
                </a:solidFill>
              </a:rPr>
              <a:t>( sin leerlo) </a:t>
            </a:r>
            <a:r>
              <a:rPr lang="es-CL" dirty="0"/>
              <a:t>, posteriormente envíalo a tu profesora jefe.</a:t>
            </a:r>
          </a:p>
          <a:p>
            <a:pPr>
              <a:buNone/>
            </a:pPr>
            <a:endParaRPr lang="es-CL" dirty="0"/>
          </a:p>
          <a:p>
            <a:r>
              <a:rPr lang="es-CL" b="1" dirty="0">
                <a:solidFill>
                  <a:srgbClr val="00B0F0"/>
                </a:solidFill>
              </a:rPr>
              <a:t>Profesora Valeria (2°A) </a:t>
            </a:r>
            <a:r>
              <a:rPr lang="es-CL" dirty="0">
                <a:hlinkClick r:id="rId2"/>
              </a:rPr>
              <a:t>valeria.ramirez@elar.cl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FF66CC"/>
                </a:solidFill>
              </a:rPr>
              <a:t>Profesora Gabriela (2°B)</a:t>
            </a:r>
            <a:r>
              <a:rPr lang="es-CL" dirty="0">
                <a:solidFill>
                  <a:srgbClr val="FF66CC"/>
                </a:solidFill>
              </a:rPr>
              <a:t> </a:t>
            </a:r>
            <a:r>
              <a:rPr lang="es-CL" dirty="0">
                <a:hlinkClick r:id="rId3"/>
              </a:rPr>
              <a:t>gabrielacarrasco@elar.cl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9933FF"/>
                </a:solidFill>
              </a:rPr>
              <a:t>Profesora Catalina (2°C) </a:t>
            </a:r>
            <a:r>
              <a:rPr lang="es-CL" dirty="0">
                <a:hlinkClick r:id="rId4"/>
              </a:rPr>
              <a:t>catalina.vicencio@elar.cl</a:t>
            </a:r>
            <a:r>
              <a:rPr lang="es-CL" dirty="0"/>
              <a:t> </a:t>
            </a:r>
          </a:p>
          <a:p>
            <a:pPr>
              <a:buNone/>
            </a:pPr>
            <a:endParaRPr lang="es-CL" dirty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586758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FF00"/>
                </a:solidFill>
              </a:rPr>
              <a:t>¡</a:t>
            </a:r>
            <a:r>
              <a:rPr lang="es-CL" b="1" dirty="0">
                <a:solidFill>
                  <a:srgbClr val="FFFF00"/>
                </a:solidFill>
              </a:rPr>
              <a:t>Contemos juntos! Patrón 10 en 10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10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20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30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40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60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70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5715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80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1" name="20 Rectángulo"/>
          <p:cNvSpPr/>
          <p:nvPr/>
        </p:nvSpPr>
        <p:spPr>
          <a:xfrm>
            <a:off x="7572396" y="4429132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50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287566" y="319038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0800000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786454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+10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586758" cy="1143000"/>
          </a:xfrm>
        </p:spPr>
        <p:txBody>
          <a:bodyPr>
            <a:noAutofit/>
          </a:bodyPr>
          <a:lstStyle/>
          <a:p>
            <a:r>
              <a:rPr lang="es-CL" sz="4800" b="1" dirty="0">
                <a:solidFill>
                  <a:srgbClr val="FFFF00"/>
                </a:solidFill>
              </a:rPr>
              <a:t>¡</a:t>
            </a:r>
            <a:r>
              <a:rPr lang="es-CL" b="1" dirty="0">
                <a:solidFill>
                  <a:srgbClr val="FFFF00"/>
                </a:solidFill>
              </a:rPr>
              <a:t>Contemos juntos! Patrón 10 en 10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100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785918" y="2071678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714612" y="1857364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90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857488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72066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500958" y="1928802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286380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50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85748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57158" y="4500570"/>
            <a:ext cx="128588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17" name="16 Flecha derecha"/>
          <p:cNvSpPr/>
          <p:nvPr/>
        </p:nvSpPr>
        <p:spPr>
          <a:xfrm>
            <a:off x="4214810" y="2143116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Flecha derecha"/>
          <p:cNvSpPr/>
          <p:nvPr/>
        </p:nvSpPr>
        <p:spPr>
          <a:xfrm>
            <a:off x="6643702" y="221455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 rot="5400000">
            <a:off x="7536677" y="3393281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7572396" y="4429132"/>
            <a:ext cx="1357290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b="1" dirty="0"/>
              <a:t>X</a:t>
            </a:r>
          </a:p>
        </p:txBody>
      </p:sp>
      <p:sp>
        <p:nvSpPr>
          <p:cNvPr id="22" name="21 Flecha derecha"/>
          <p:cNvSpPr/>
          <p:nvPr/>
        </p:nvSpPr>
        <p:spPr>
          <a:xfrm rot="10800000">
            <a:off x="1857356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Flecha derecha"/>
          <p:cNvSpPr/>
          <p:nvPr/>
        </p:nvSpPr>
        <p:spPr>
          <a:xfrm rot="10800000">
            <a:off x="4429124" y="4714884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derecha"/>
          <p:cNvSpPr/>
          <p:nvPr/>
        </p:nvSpPr>
        <p:spPr>
          <a:xfrm rot="10800000">
            <a:off x="6715140" y="4857760"/>
            <a:ext cx="714380" cy="35719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Flecha curvada hacia abajo"/>
          <p:cNvSpPr/>
          <p:nvPr/>
        </p:nvSpPr>
        <p:spPr>
          <a:xfrm>
            <a:off x="3857620" y="128586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286512" y="1357298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1142976" y="114298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27 Flecha curvada hacia abajo"/>
          <p:cNvSpPr/>
          <p:nvPr/>
        </p:nvSpPr>
        <p:spPr>
          <a:xfrm rot="5400000">
            <a:off x="8287566" y="3190387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28 Flecha curvada hacia abajo"/>
          <p:cNvSpPr/>
          <p:nvPr/>
        </p:nvSpPr>
        <p:spPr>
          <a:xfrm rot="10800000">
            <a:off x="6643702" y="5572140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29 Flecha curvada hacia abajo"/>
          <p:cNvSpPr/>
          <p:nvPr/>
        </p:nvSpPr>
        <p:spPr>
          <a:xfrm rot="10613113">
            <a:off x="4082683" y="5747694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Flecha curvada hacia abajo"/>
          <p:cNvSpPr/>
          <p:nvPr/>
        </p:nvSpPr>
        <p:spPr>
          <a:xfrm rot="11102371">
            <a:off x="1531848" y="5767775"/>
            <a:ext cx="1214446" cy="428628"/>
          </a:xfrm>
          <a:prstGeom prst="curved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29190" y="92867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7643834" y="1000108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001024" y="5500702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5572132" y="5572140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  <p:sp>
        <p:nvSpPr>
          <p:cNvPr id="37" name="36 Rectángulo"/>
          <p:cNvSpPr/>
          <p:nvPr/>
        </p:nvSpPr>
        <p:spPr>
          <a:xfrm>
            <a:off x="2928926" y="5786454"/>
            <a:ext cx="857256" cy="4286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¡AHORA TÚ! CONTEO DE 10 EN 10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Crea un conteo de 10 en 10 </a:t>
            </a:r>
            <a:r>
              <a:rPr lang="es-CL" dirty="0">
                <a:solidFill>
                  <a:srgbClr val="FF0000"/>
                </a:solidFill>
              </a:rPr>
              <a:t>que no sea el mismo del ejemplo anterior, </a:t>
            </a:r>
            <a:r>
              <a:rPr lang="es-CL" dirty="0"/>
              <a:t>escríbelo en tu cuaderno.</a:t>
            </a:r>
          </a:p>
          <a:p>
            <a:r>
              <a:rPr lang="es-CL" dirty="0"/>
              <a:t>Luego graba un video contando de 10 en 10 </a:t>
            </a:r>
            <a:r>
              <a:rPr lang="es-CL" dirty="0">
                <a:solidFill>
                  <a:srgbClr val="FF0000"/>
                </a:solidFill>
              </a:rPr>
              <a:t>( sin leerlo) </a:t>
            </a:r>
            <a:r>
              <a:rPr lang="es-CL" dirty="0"/>
              <a:t>, posteriormente envíalo a tu profesora jefe.</a:t>
            </a:r>
          </a:p>
          <a:p>
            <a:pPr>
              <a:buNone/>
            </a:pPr>
            <a:endParaRPr lang="es-CL" dirty="0"/>
          </a:p>
          <a:p>
            <a:r>
              <a:rPr lang="es-CL" b="1" dirty="0">
                <a:solidFill>
                  <a:srgbClr val="00B0F0"/>
                </a:solidFill>
              </a:rPr>
              <a:t>Profesora Valeria (2°A) </a:t>
            </a:r>
            <a:r>
              <a:rPr lang="es-CL" dirty="0">
                <a:hlinkClick r:id="rId2"/>
              </a:rPr>
              <a:t>valeria.ramirez@elar.cl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FF66CC"/>
                </a:solidFill>
              </a:rPr>
              <a:t>Profesora Gabriela (2°B)</a:t>
            </a:r>
            <a:r>
              <a:rPr lang="es-CL" dirty="0">
                <a:solidFill>
                  <a:srgbClr val="FF66CC"/>
                </a:solidFill>
              </a:rPr>
              <a:t> </a:t>
            </a:r>
            <a:r>
              <a:rPr lang="es-CL" dirty="0">
                <a:hlinkClick r:id="rId3"/>
              </a:rPr>
              <a:t>gabrielacarrasco@elar.cl</a:t>
            </a:r>
            <a:r>
              <a:rPr lang="es-CL" dirty="0"/>
              <a:t> </a:t>
            </a:r>
          </a:p>
          <a:p>
            <a:r>
              <a:rPr lang="es-CL" b="1" dirty="0">
                <a:solidFill>
                  <a:srgbClr val="9933FF"/>
                </a:solidFill>
              </a:rPr>
              <a:t>Profesora Catalina (2°C) </a:t>
            </a:r>
            <a:r>
              <a:rPr lang="es-CL" dirty="0">
                <a:hlinkClick r:id="rId4"/>
              </a:rPr>
              <a:t>catalina.vicencio@elar.cl</a:t>
            </a:r>
            <a:r>
              <a:rPr lang="es-CL" dirty="0"/>
              <a:t> </a:t>
            </a:r>
          </a:p>
          <a:p>
            <a:pPr>
              <a:buNone/>
            </a:pPr>
            <a:endParaRPr lang="es-CL" dirty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428" y="933741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MX" b="1" dirty="0">
                <a:solidFill>
                  <a:srgbClr val="FF0000"/>
                </a:solidFill>
              </a:rPr>
              <a:t>¡Felicitaciones por el gran trabajo de hoy!</a:t>
            </a:r>
            <a:br>
              <a:rPr lang="es-MX" b="1" dirty="0">
                <a:solidFill>
                  <a:srgbClr val="FF0000"/>
                </a:solidFill>
              </a:rPr>
            </a:br>
            <a:r>
              <a:rPr lang="es-MX" b="1" dirty="0">
                <a:solidFill>
                  <a:srgbClr val="FF0000"/>
                </a:solidFill>
              </a:rPr>
              <a:t>Lo hicieron muy bien, así que aplausos para todos.</a:t>
            </a:r>
          </a:p>
        </p:txBody>
      </p:sp>
      <p:pic>
        <p:nvPicPr>
          <p:cNvPr id="5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08" y="3214686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0" y="3357562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4" y="3500438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Manos Aplaudiendo Diseño De Ilustración De Vector De Icono Aislad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4" y="3786190"/>
            <a:ext cx="1131671" cy="113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06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b="1" dirty="0" smtClean="0"/>
              <a:t>Fecha de entrega</a:t>
            </a:r>
            <a:endParaRPr lang="es-CL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CL" sz="7200" dirty="0" smtClean="0">
                <a:solidFill>
                  <a:srgbClr val="FF0000"/>
                </a:solidFill>
              </a:rPr>
              <a:t>Hasta el día 15 de mayo.</a:t>
            </a:r>
          </a:p>
          <a:p>
            <a:pPr algn="ctr">
              <a:buNone/>
            </a:pPr>
            <a:endParaRPr lang="es-CL" sz="72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s-CL" sz="7200" dirty="0" smtClean="0">
                <a:solidFill>
                  <a:srgbClr val="9900FF"/>
                </a:solidFill>
              </a:rPr>
              <a:t>*Recuerda enviar videos y las actividades que se realizan en el cuaderno.</a:t>
            </a:r>
            <a:endParaRPr lang="es-CL" sz="7200" dirty="0">
              <a:solidFill>
                <a:srgbClr val="99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929330"/>
          </a:xfrm>
        </p:spPr>
        <p:txBody>
          <a:bodyPr>
            <a:noAutofit/>
          </a:bodyPr>
          <a:lstStyle/>
          <a:p>
            <a:pPr algn="just"/>
            <a:r>
              <a:rPr lang="es-CL" sz="3200" dirty="0"/>
              <a:t>Estimados apoderados, esperando que se encuentren bien, queremos agradecer por el trabajo realizado en estas semanas junto a sus hijos/as, en está clase trabajaremos representación de bloques multibase, escritura , lectura de números 0 al 100 y conteo de 2 en 2, 5 en 5y 10 en 10.</a:t>
            </a:r>
            <a:br>
              <a:rPr lang="es-CL" sz="3200" dirty="0"/>
            </a:br>
            <a:r>
              <a:rPr lang="es-CL" sz="3200" b="1" dirty="0">
                <a:solidFill>
                  <a:srgbClr val="FF0000"/>
                </a:solidFill>
              </a:rPr>
              <a:t>RECUERDE QUE TODAS LAS ACTIVIDADES QUE SE ENCONTRARÁN EN ESTA PRESENTACIÓN DEBEN SER COPIADAS EN EL CUADERNO DE MATEMÁTICA.</a:t>
            </a: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/>
              <a:t>                                   </a:t>
            </a:r>
            <a:br>
              <a:rPr lang="es-CL" sz="3600" dirty="0"/>
            </a:br>
            <a:r>
              <a:rPr lang="es-CL" sz="3600" dirty="0"/>
              <a:t>Cariños</a:t>
            </a:r>
            <a:br>
              <a:rPr lang="es-CL" sz="3600" dirty="0"/>
            </a:br>
            <a:r>
              <a:rPr lang="es-CL" sz="3600" dirty="0"/>
              <a:t>                                  Profesoras segundos básicos.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-857288" y="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6600" b="1" dirty="0">
                <a:solidFill>
                  <a:srgbClr val="9900FF"/>
                </a:solidFill>
                <a:latin typeface="+mj-lt"/>
                <a:ea typeface="+mj-ea"/>
                <a:cs typeface="+mj-cs"/>
              </a:rPr>
              <a:t>¿Te recuerdas los números?</a:t>
            </a:r>
            <a:endParaRPr kumimoji="0" lang="es-MX" sz="6600" b="1" i="0" u="none" strike="noStrike" kern="1200" cap="none" spc="0" normalizeH="0" baseline="0" noProof="0" dirty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1928802"/>
            <a:ext cx="864396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CL" sz="3200" dirty="0"/>
              <a:t>Recitales a un integrante de tu casa los números del 0 al 100.</a:t>
            </a:r>
          </a:p>
          <a:p>
            <a:pPr marL="342900" indent="-342900">
              <a:buAutoNum type="arabicParenR"/>
            </a:pPr>
            <a:endParaRPr lang="es-CL" sz="3200" dirty="0"/>
          </a:p>
          <a:p>
            <a:pPr marL="342900" indent="-342900">
              <a:buAutoNum type="arabicParenR"/>
            </a:pPr>
            <a:r>
              <a:rPr lang="es-CL" sz="3200" dirty="0"/>
              <a:t> Luego escribe en tu cuaderno los números del 0 al 100.</a:t>
            </a:r>
          </a:p>
          <a:p>
            <a:pPr marL="342900" indent="-342900">
              <a:buAutoNum type="arabicParenR"/>
            </a:pPr>
            <a:endParaRPr lang="es-CL" dirty="0"/>
          </a:p>
        </p:txBody>
      </p:sp>
      <p:sp>
        <p:nvSpPr>
          <p:cNvPr id="8" name="7 Rectángulo"/>
          <p:cNvSpPr/>
          <p:nvPr/>
        </p:nvSpPr>
        <p:spPr>
          <a:xfrm>
            <a:off x="1285852" y="5072074"/>
            <a:ext cx="67866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b="1" dirty="0">
                <a:solidFill>
                  <a:srgbClr val="FF66CC"/>
                </a:solidFill>
              </a:rPr>
              <a:t>¡VAMOS TÚ PUEDES!</a:t>
            </a:r>
            <a:endParaRPr lang="es-CL" sz="5400" dirty="0">
              <a:solidFill>
                <a:srgbClr val="FF66CC"/>
              </a:solidFill>
            </a:endParaRPr>
          </a:p>
        </p:txBody>
      </p:sp>
      <p:pic>
        <p:nvPicPr>
          <p:cNvPr id="2052" name="Picture 4" descr="NÚMEROS NATURALES ® Qué son y cuáles son con ejempl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9950" y="0"/>
            <a:ext cx="1924050" cy="200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xfrm>
            <a:off x="0" y="21429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6600" b="1" dirty="0">
                <a:solidFill>
                  <a:srgbClr val="00FFC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MX" sz="5400" b="1" dirty="0">
                <a:solidFill>
                  <a:srgbClr val="00FFCC"/>
                </a:solidFill>
                <a:latin typeface="+mj-lt"/>
                <a:ea typeface="+mj-ea"/>
                <a:cs typeface="+mj-cs"/>
              </a:rPr>
              <a:t>Completemos la siguiente tabla!!!</a:t>
            </a:r>
            <a:endParaRPr kumimoji="0" lang="es-MX" sz="5400" b="1" i="0" u="none" strike="noStrike" kern="1200" cap="none" spc="0" normalizeH="0" baseline="0" noProof="0" dirty="0">
              <a:ln>
                <a:noFill/>
              </a:ln>
              <a:solidFill>
                <a:srgbClr val="00FF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8674" name="Picture 2" descr="abnmonsalud: ACTIVIDADES Para trabajar la tabla del 100."/>
          <p:cNvPicPr>
            <a:picLocks noChangeAspect="1" noChangeArrowheads="1"/>
          </p:cNvPicPr>
          <p:nvPr/>
        </p:nvPicPr>
        <p:blipFill>
          <a:blip r:embed="rId3"/>
          <a:srcRect l="12470" t="17618" r="13598" b="14429"/>
          <a:stretch>
            <a:fillRect/>
          </a:stretch>
        </p:blipFill>
        <p:spPr bwMode="auto">
          <a:xfrm>
            <a:off x="785786" y="1571612"/>
            <a:ext cx="7715304" cy="50195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u="sng" dirty="0">
                <a:solidFill>
                  <a:srgbClr val="66CCFF"/>
                </a:solidFill>
              </a:rPr>
              <a:t>LECTURA Y ESCRITURA DE NÚMEROS DEL 0 AL 100</a:t>
            </a:r>
          </a:p>
        </p:txBody>
      </p:sp>
      <p:pic>
        <p:nvPicPr>
          <p:cNvPr id="1026" name="Picture 2" descr="Lectura y escritura de números natural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00174"/>
            <a:ext cx="7143800" cy="22860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 rot="16200000">
            <a:off x="-998470" y="2998678"/>
            <a:ext cx="3071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>
                <a:solidFill>
                  <a:srgbClr val="FF0000"/>
                </a:solidFill>
              </a:rPr>
              <a:t>RECORDEMOS</a:t>
            </a:r>
          </a:p>
        </p:txBody>
      </p:sp>
      <p:pic>
        <p:nvPicPr>
          <p:cNvPr id="1028" name="Picture 4" descr="Lectura y escritura de números natura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000504"/>
            <a:ext cx="7234717" cy="24288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66CCFF"/>
                </a:solidFill>
              </a:rPr>
              <a:t>¿Estás listo para leer?¿Qué número es? </a:t>
            </a:r>
            <a:r>
              <a:rPr lang="es-CL" sz="4000" b="1" dirty="0">
                <a:solidFill>
                  <a:srgbClr val="7030A0"/>
                </a:solidFill>
              </a:rPr>
              <a:t>Recuerda realizarlo en tu cuaderno 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s-CL" dirty="0"/>
              <a:t>Ochenta y tres</a:t>
            </a:r>
          </a:p>
          <a:p>
            <a:pPr marL="514350" indent="-514350">
              <a:buAutoNum type="arabicParenR"/>
            </a:pPr>
            <a:endParaRPr lang="es-CL" dirty="0"/>
          </a:p>
          <a:p>
            <a:pPr marL="514350" indent="-514350">
              <a:buAutoNum type="arabicParenR"/>
            </a:pPr>
            <a:r>
              <a:rPr lang="es-CL" dirty="0"/>
              <a:t>Treinta y siete</a:t>
            </a:r>
          </a:p>
          <a:p>
            <a:pPr marL="514350" indent="-514350">
              <a:buAutoNum type="arabicParenR"/>
            </a:pPr>
            <a:endParaRPr lang="es-CL" dirty="0"/>
          </a:p>
          <a:p>
            <a:pPr marL="514350" indent="-514350">
              <a:buAutoNum type="arabicParenR"/>
            </a:pPr>
            <a:r>
              <a:rPr lang="es-CL" dirty="0"/>
              <a:t>Veintiséis   </a:t>
            </a:r>
          </a:p>
          <a:p>
            <a:pPr marL="514350" indent="-514350">
              <a:buAutoNum type="arabicParenR"/>
            </a:pPr>
            <a:endParaRPr lang="es-CL" dirty="0"/>
          </a:p>
          <a:p>
            <a:pPr marL="514350" indent="-514350">
              <a:buAutoNum type="arabicParenR"/>
            </a:pPr>
            <a:r>
              <a:rPr lang="es-CL" dirty="0"/>
              <a:t> Noventa y uno 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3643306" y="192880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5286380" y="1500174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3714744" y="307181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5357818" y="2643182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5429256" y="3857628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5429256" y="5143512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3500430" y="421481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3643306" y="551723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8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s-CL" dirty="0"/>
              <a:t>5) Setenta y nueve </a:t>
            </a:r>
          </a:p>
          <a:p>
            <a:pPr marL="514350" indent="-514350">
              <a:buNone/>
            </a:pPr>
            <a:endParaRPr lang="es-CL" dirty="0"/>
          </a:p>
          <a:p>
            <a:pPr marL="514350" indent="-514350">
              <a:buNone/>
            </a:pPr>
            <a:r>
              <a:rPr lang="es-CL" dirty="0"/>
              <a:t>6) Cien</a:t>
            </a:r>
          </a:p>
          <a:p>
            <a:pPr marL="514350" indent="-514350">
              <a:buNone/>
            </a:pPr>
            <a:endParaRPr lang="es-CL" dirty="0"/>
          </a:p>
          <a:p>
            <a:pPr marL="514350" indent="-514350">
              <a:buNone/>
            </a:pPr>
            <a:endParaRPr lang="es-CL" dirty="0"/>
          </a:p>
          <a:p>
            <a:pPr marL="514350" indent="-514350">
              <a:buNone/>
            </a:pPr>
            <a:r>
              <a:rPr lang="es-CL" dirty="0"/>
              <a:t>7) Cuarenta y siete   </a:t>
            </a:r>
          </a:p>
          <a:p>
            <a:pPr marL="514350" indent="-514350">
              <a:buAutoNum type="arabicParenR"/>
            </a:pPr>
            <a:endParaRPr lang="es-CL" dirty="0"/>
          </a:p>
          <a:p>
            <a:pPr marL="514350" indent="-514350">
              <a:buNone/>
            </a:pPr>
            <a:endParaRPr lang="es-CL" dirty="0"/>
          </a:p>
          <a:p>
            <a:pPr marL="514350" indent="-514350">
              <a:buNone/>
            </a:pPr>
            <a:r>
              <a:rPr lang="es-CL" dirty="0"/>
              <a:t>8) Cincuenta y cinco 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3929058" y="85723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5357818" y="428604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3857620" y="200024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5214942" y="1571612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5286380" y="2714620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5357818" y="4286256"/>
            <a:ext cx="1500198" cy="7858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3786182" y="314324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3857620" y="464344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5400" b="1" dirty="0">
                <a:solidFill>
                  <a:srgbClr val="7030A0"/>
                </a:solidFill>
              </a:rPr>
              <a:t>¿Estás listo para escribir? ¿Qué número es?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28596" y="192880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A) 35 =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28596" y="300037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B) 59 =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28596" y="4214818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C) 92 =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596" y="5500702"/>
            <a:ext cx="8143932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3600" b="1" dirty="0"/>
              <a:t>D)37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4541</TotalTime>
  <Words>749</Words>
  <Application>Microsoft Office PowerPoint</Application>
  <PresentationFormat>Presentación en pantalla (4:3)</PresentationFormat>
  <Paragraphs>186</Paragraphs>
  <Slides>28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1" baseType="lpstr">
      <vt:lpstr>Arial</vt:lpstr>
      <vt:lpstr>Calibri</vt:lpstr>
      <vt:lpstr>Tema de Office</vt:lpstr>
      <vt:lpstr>Presentación de PowerPoint</vt:lpstr>
      <vt:lpstr>¡¡BIENVENIDOS!!</vt:lpstr>
      <vt:lpstr>Estimados apoderados, esperando que se encuentren bien, queremos agradecer por el trabajo realizado en estas semanas junto a sus hijos/as, en está clase trabajaremos representación de bloques multibase, escritura , lectura de números 0 al 100 y conteo de 2 en 2, 5 en 5y 10 en 10. RECUERDE QUE TODAS LAS ACTIVIDADES QUE SE ENCONTRARÁN EN ESTA PRESENTACIÓN DEBEN SER COPIADAS EN EL CUADERNO DE MATEMÁTICA.                                     Cariños                                   Profesoras segundos básicos.</vt:lpstr>
      <vt:lpstr>Presentación de PowerPoint</vt:lpstr>
      <vt:lpstr> Completemos la siguiente tabla!!!</vt:lpstr>
      <vt:lpstr>LECTURA Y ESCRITURA DE NÚMEROS DEL 0 AL 100</vt:lpstr>
      <vt:lpstr>¿Estás listo para leer?¿Qué número es? Recuerda realizarlo en tu cuaderno </vt:lpstr>
      <vt:lpstr>Presentación de PowerPoint</vt:lpstr>
      <vt:lpstr>¿Estás listo para escribir? ¿Qué número es?</vt:lpstr>
      <vt:lpstr>Presentación de PowerPoint</vt:lpstr>
      <vt:lpstr>¡EXCELENTE TRABAJO! Te felicito por haber llegado tan lejos. ¡¡Aplausos para ti!! </vt:lpstr>
      <vt:lpstr>REPRESENTACIÓN DE NÚMEROS A TRAVÉS DE BLOQUES MULTIBASE</vt:lpstr>
      <vt:lpstr>Recuerda:  d= decenas  u = unidades  ¿Cómo se representa el número 25 y 43?  </vt:lpstr>
      <vt:lpstr> ¡AHORA TÚ! Representa los siguientes números a través de bloques multibase en tu cuaderno!!!! </vt:lpstr>
      <vt:lpstr>Presentación de PowerPoint</vt:lpstr>
      <vt:lpstr>¡EXCELENTE TRABAJO! Te felicito por haber llegado tan lejos. ¡¡Aplausos para ti!! </vt:lpstr>
      <vt:lpstr>Presentación de PowerPoint</vt:lpstr>
      <vt:lpstr>¡Contemos juntos! Patrón 2 en 2</vt:lpstr>
      <vt:lpstr>¡Contemos juntos! Patrón 2 en 2</vt:lpstr>
      <vt:lpstr>¡AHORA TÚ! CONTEO DE 2 EN 2 </vt:lpstr>
      <vt:lpstr>¡Contemos juntos! Patrón 5 en 5</vt:lpstr>
      <vt:lpstr>¡Contemos juntos! Patrón 5 en 5</vt:lpstr>
      <vt:lpstr>¡AHORA TÚ! CONTEO DE 5 EN 5 </vt:lpstr>
      <vt:lpstr>¡Contemos juntos! Patrón 10 en 10</vt:lpstr>
      <vt:lpstr>¡Contemos juntos! Patrón 10 en 10</vt:lpstr>
      <vt:lpstr>¡AHORA TÚ! CONTEO DE 10 EN 10 </vt:lpstr>
      <vt:lpstr>¡Felicitaciones por el gran trabajo de hoy! Lo hicieron muy bien, así que aplausos para todos.</vt:lpstr>
      <vt:lpstr>Fecha de entrega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¡¡BIENVENIDOS!!</dc:title>
  <dc:creator>Josefina Rolle</dc:creator>
  <cp:lastModifiedBy>Usuario de Windows</cp:lastModifiedBy>
  <cp:revision>36</cp:revision>
  <dcterms:created xsi:type="dcterms:W3CDTF">2020-03-26T21:18:45Z</dcterms:created>
  <dcterms:modified xsi:type="dcterms:W3CDTF">2020-04-27T17:32:56Z</dcterms:modified>
</cp:coreProperties>
</file>